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59" r:id="rId2"/>
    <p:sldId id="288" r:id="rId3"/>
    <p:sldId id="289" r:id="rId4"/>
    <p:sldId id="283" r:id="rId5"/>
    <p:sldId id="282" r:id="rId6"/>
    <p:sldId id="284" r:id="rId7"/>
    <p:sldId id="290" r:id="rId8"/>
    <p:sldId id="286" r:id="rId9"/>
  </p:sldIdLst>
  <p:sldSz cx="11520488" cy="6480175"/>
  <p:notesSz cx="9144000" cy="6858000"/>
  <p:embeddedFontLst>
    <p:embeddedFont>
      <p:font typeface="Century Gothic" pitchFamily="34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Arial Narrow" pitchFamily="34" charset="0"/>
      <p:regular r:id="rId20"/>
      <p:bold r:id="rId21"/>
      <p:italic r:id="rId22"/>
      <p:boldItalic r:id="rId23"/>
    </p:embeddedFont>
    <p:embeddedFont>
      <p:font typeface="Calibri Light" pitchFamily="34" charset="0"/>
      <p:regular r:id="rId24"/>
      <p:italic r:id="rId25"/>
    </p:embeddedFont>
  </p:embeddedFontLst>
  <p:defaultTextStyle>
    <a:defPPr>
      <a:defRPr lang="ru-RU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5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orient="horz" pos="453" userDrawn="1">
          <p15:clr>
            <a:srgbClr val="A4A3A4"/>
          </p15:clr>
        </p15:guide>
        <p15:guide id="4" pos="6872" userDrawn="1">
          <p15:clr>
            <a:srgbClr val="A4A3A4"/>
          </p15:clr>
        </p15:guide>
        <p15:guide id="5" orient="horz" pos="3697" userDrawn="1">
          <p15:clr>
            <a:srgbClr val="A4A3A4"/>
          </p15:clr>
        </p15:guide>
        <p15:guide id="6" orient="horz" pos="1247" userDrawn="1">
          <p15:clr>
            <a:srgbClr val="A4A3A4"/>
          </p15:clr>
        </p15:guide>
        <p15:guide id="7" pos="220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935"/>
    <a:srgbClr val="003399"/>
    <a:srgbClr val="7688A1"/>
    <a:srgbClr val="0C355C"/>
    <a:srgbClr val="4794D9"/>
    <a:srgbClr val="475974"/>
    <a:srgbClr val="385723"/>
    <a:srgbClr val="A8541A"/>
    <a:srgbClr val="98A3AC"/>
    <a:srgbClr val="A9D1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13" autoAdjust="0"/>
    <p:restoredTop sz="87321" autoAdjust="0"/>
  </p:normalViewPr>
  <p:slideViewPr>
    <p:cSldViewPr snapToGrid="0">
      <p:cViewPr varScale="1">
        <p:scale>
          <a:sx n="59" d="100"/>
          <a:sy n="59" d="100"/>
        </p:scale>
        <p:origin x="-90" y="-870"/>
      </p:cViewPr>
      <p:guideLst>
        <p:guide orient="horz" pos="295"/>
        <p:guide orient="horz" pos="453"/>
        <p:guide orient="horz" pos="3697"/>
        <p:guide orient="horz" pos="1247"/>
        <p:guide pos="385"/>
        <p:guide pos="6872"/>
        <p:guide pos="2200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10" y="78"/>
      </p:cViewPr>
      <p:guideLst/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9952423230901118"/>
          <c:y val="4.3387437303812705E-2"/>
          <c:w val="0.60047576769098965"/>
          <c:h val="0.713194007251328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тяжелые</c:v>
                </c:pt>
                <c:pt idx="1">
                  <c:v>смертельные</c:v>
                </c:pt>
                <c:pt idx="2">
                  <c:v>групповые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</c:v>
                </c:pt>
                <c:pt idx="1">
                  <c:v>43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тяжелые</c:v>
                </c:pt>
                <c:pt idx="1">
                  <c:v>смертельные</c:v>
                </c:pt>
                <c:pt idx="2">
                  <c:v>групповые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80</c:v>
                </c:pt>
                <c:pt idx="1">
                  <c:v>41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тяжелые</c:v>
                </c:pt>
                <c:pt idx="1">
                  <c:v>смертельные</c:v>
                </c:pt>
                <c:pt idx="2">
                  <c:v>групповые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89</c:v>
                </c:pt>
                <c:pt idx="1">
                  <c:v>26</c:v>
                </c:pt>
                <c:pt idx="2">
                  <c:v>11</c:v>
                </c:pt>
              </c:numCache>
            </c:numRef>
          </c:val>
        </c:ser>
        <c:dLbls>
          <c:showVal val="1"/>
        </c:dLbls>
        <c:axId val="100474880"/>
        <c:axId val="100476416"/>
      </c:barChart>
      <c:catAx>
        <c:axId val="100474880"/>
        <c:scaling>
          <c:orientation val="minMax"/>
        </c:scaling>
        <c:axPos val="l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0476416"/>
        <c:crosses val="autoZero"/>
        <c:auto val="1"/>
        <c:lblAlgn val="ctr"/>
        <c:lblOffset val="100"/>
      </c:catAx>
      <c:valAx>
        <c:axId val="100476416"/>
        <c:scaling>
          <c:orientation val="minMax"/>
        </c:scaling>
        <c:delete val="1"/>
        <c:axPos val="b"/>
        <c:numFmt formatCode="General" sourceLinked="1"/>
        <c:tickLblPos val="nextTo"/>
        <c:crossAx val="100474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097835460214663"/>
          <c:y val="5.5260355939888581E-2"/>
          <c:w val="0.17098150001286286"/>
          <c:h val="0.3375095151388461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2637335005893526"/>
          <c:y val="4.2762413674333794E-4"/>
          <c:w val="0.45050626664269011"/>
          <c:h val="0.9995723758632563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Лист1!$A$2:$A$13</c:f>
              <c:strCache>
                <c:ptCount val="12"/>
                <c:pt idx="0">
                  <c:v>транспортировка и хранение</c:v>
                </c:pt>
                <c:pt idx="1">
                  <c:v>обрабатывающие производства</c:v>
                </c:pt>
                <c:pt idx="2">
                  <c:v>строительство</c:v>
                </c:pt>
                <c:pt idx="3">
                  <c:v>добыча полезных ископаемых</c:v>
                </c:pt>
                <c:pt idx="4">
                  <c:v>обеспечение электрической энергией, газом и паром; кондиционирование воздуха</c:v>
                </c:pt>
                <c:pt idx="5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6">
                  <c:v>культура, спорт, организация досуга и развлечений</c:v>
                </c:pt>
                <c:pt idx="7">
                  <c:v>государственное управление и обеспечение военной безопасности; социальное обеспечение </c:v>
                </c:pt>
                <c:pt idx="8">
                  <c:v>торговля оптовая и розничная</c:v>
                </c:pt>
                <c:pt idx="9">
                  <c:v>деятельность профессиональная, научная, техническая</c:v>
                </c:pt>
                <c:pt idx="10">
                  <c:v>сельское, лесное хозяйство, охота, рыболовство и рыбоводство</c:v>
                </c:pt>
                <c:pt idx="11">
                  <c:v>образование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транспортировка и хранение</c:v>
                </c:pt>
                <c:pt idx="1">
                  <c:v>обрабатывающие производства</c:v>
                </c:pt>
                <c:pt idx="2">
                  <c:v>строительство</c:v>
                </c:pt>
                <c:pt idx="3">
                  <c:v>добыча полезных ископаемых</c:v>
                </c:pt>
                <c:pt idx="4">
                  <c:v>обеспечение электрической энергией, газом и паром; кондиционирование воздуха</c:v>
                </c:pt>
                <c:pt idx="5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6">
                  <c:v>культура, спорт, организация досуга и развлечений</c:v>
                </c:pt>
                <c:pt idx="7">
                  <c:v>государственное управление и обеспечение военной безопасности; социальное обеспечение </c:v>
                </c:pt>
                <c:pt idx="8">
                  <c:v>торговля оптовая и розничная</c:v>
                </c:pt>
                <c:pt idx="9">
                  <c:v>деятельность профессиональная, научная, техническая</c:v>
                </c:pt>
                <c:pt idx="10">
                  <c:v>сельское, лесное хозяйство, охота, рыболовство и рыбоводство</c:v>
                </c:pt>
                <c:pt idx="11">
                  <c:v>образование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6</c:v>
                </c:pt>
                <c:pt idx="1">
                  <c:v>9</c:v>
                </c:pt>
                <c:pt idx="2">
                  <c:v>7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4</c:v>
                </c:pt>
                <c:pt idx="11">
                  <c:v>1</c:v>
                </c:pt>
              </c:numCache>
            </c:numRef>
          </c:val>
        </c:ser>
        <c:dLbls>
          <c:showVal val="1"/>
        </c:dLbls>
        <c:axId val="111376640"/>
        <c:axId val="111386624"/>
      </c:barChart>
      <c:catAx>
        <c:axId val="111376640"/>
        <c:scaling>
          <c:orientation val="minMax"/>
        </c:scaling>
        <c:axPos val="l"/>
        <c:tickLblPos val="nextTo"/>
        <c:txPr>
          <a:bodyPr anchor="ctr" anchorCtr="0"/>
          <a:lstStyle/>
          <a:p>
            <a:pPr>
              <a:defRPr sz="1200" b="1"/>
            </a:pPr>
            <a:endParaRPr lang="ru-RU"/>
          </a:p>
        </c:txPr>
        <c:crossAx val="111386624"/>
        <c:crosses val="autoZero"/>
        <c:lblAlgn val="ctr"/>
        <c:lblOffset val="100"/>
      </c:catAx>
      <c:valAx>
        <c:axId val="111386624"/>
        <c:scaling>
          <c:orientation val="minMax"/>
        </c:scaling>
        <c:delete val="1"/>
        <c:axPos val="b"/>
        <c:numFmt formatCode="General" sourceLinked="1"/>
        <c:tickLblPos val="nextTo"/>
        <c:crossAx val="11137664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90581392748226275"/>
          <c:y val="3.178357989008853E-2"/>
          <c:w val="7.9422910499753765E-2"/>
          <c:h val="0.1429993344783042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111078951632747"/>
          <c:y val="2.0231350173007704E-2"/>
          <c:w val="0.61045116237830288"/>
          <c:h val="0.575189496371797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случаев профессиональных заболеваний (отравлений)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201</c:v>
                </c:pt>
                <c:pt idx="1">
                  <c:v>211</c:v>
                </c:pt>
                <c:pt idx="2">
                  <c:v>227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пострадавших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165</c:v>
                </c:pt>
                <c:pt idx="1">
                  <c:v>177</c:v>
                </c:pt>
                <c:pt idx="2">
                  <c:v>186</c:v>
                </c:pt>
              </c:numCache>
            </c:numRef>
          </c:val>
        </c:ser>
        <c:dLbls>
          <c:showVal val="1"/>
        </c:dLbls>
        <c:axId val="111445120"/>
        <c:axId val="111446656"/>
      </c:barChart>
      <c:catAx>
        <c:axId val="111445120"/>
        <c:scaling>
          <c:orientation val="minMax"/>
        </c:scaling>
        <c:axPos val="l"/>
        <c:numFmt formatCode="General" sourceLinked="1"/>
        <c:tickLblPos val="nextTo"/>
        <c:txPr>
          <a:bodyPr rot="0" vert="horz" anchor="ctr" anchorCtr="0"/>
          <a:lstStyle/>
          <a:p>
            <a:pPr>
              <a:defRPr sz="1400"/>
            </a:pPr>
            <a:endParaRPr lang="ru-RU"/>
          </a:p>
        </c:txPr>
        <c:crossAx val="111446656"/>
        <c:crosses val="autoZero"/>
        <c:lblAlgn val="ctr"/>
        <c:lblOffset val="100"/>
      </c:catAx>
      <c:valAx>
        <c:axId val="111446656"/>
        <c:scaling>
          <c:orientation val="minMax"/>
        </c:scaling>
        <c:delete val="1"/>
        <c:axPos val="b"/>
        <c:numFmt formatCode="General" sourceLinked="1"/>
        <c:tickLblPos val="nextTo"/>
        <c:crossAx val="111445120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"/>
          <c:y val="0.67306047021371807"/>
          <c:w val="0.97067047077060165"/>
          <c:h val="0.324081872278675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111078951632758"/>
          <c:y val="2.0231350173007714E-2"/>
          <c:w val="0.6104511623783031"/>
          <c:h val="0.5751894963717978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случаев профессиональных заболеваний (отравлений)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пострадавших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dLbls>
          <c:showVal val="1"/>
        </c:dLbls>
        <c:axId val="121277824"/>
        <c:axId val="121279616"/>
      </c:barChart>
      <c:catAx>
        <c:axId val="121277824"/>
        <c:scaling>
          <c:orientation val="minMax"/>
        </c:scaling>
        <c:axPos val="l"/>
        <c:numFmt formatCode="General" sourceLinked="1"/>
        <c:tickLblPos val="nextTo"/>
        <c:txPr>
          <a:bodyPr rot="0" vert="horz" anchor="ctr" anchorCtr="0"/>
          <a:lstStyle/>
          <a:p>
            <a:pPr>
              <a:defRPr sz="1400"/>
            </a:pPr>
            <a:endParaRPr lang="ru-RU"/>
          </a:p>
        </c:txPr>
        <c:crossAx val="121279616"/>
        <c:crosses val="autoZero"/>
        <c:lblAlgn val="ctr"/>
        <c:lblOffset val="100"/>
      </c:catAx>
      <c:valAx>
        <c:axId val="121279616"/>
        <c:scaling>
          <c:orientation val="minMax"/>
        </c:scaling>
        <c:delete val="1"/>
        <c:axPos val="b"/>
        <c:numFmt formatCode="General" sourceLinked="1"/>
        <c:tickLblPos val="nextTo"/>
        <c:crossAx val="1212778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9952423230901141"/>
          <c:y val="4.338743730381274E-2"/>
          <c:w val="0.60047576769098965"/>
          <c:h val="0.713194007251328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тяжелые</c:v>
                </c:pt>
                <c:pt idx="1">
                  <c:v>смертельные</c:v>
                </c:pt>
                <c:pt idx="2">
                  <c:v>групповые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тяжелые</c:v>
                </c:pt>
                <c:pt idx="1">
                  <c:v>смертельные</c:v>
                </c:pt>
                <c:pt idx="2">
                  <c:v>групповые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axId val="100419840"/>
        <c:axId val="100429824"/>
      </c:barChart>
      <c:catAx>
        <c:axId val="100419840"/>
        <c:scaling>
          <c:orientation val="minMax"/>
        </c:scaling>
        <c:axPos val="l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0429824"/>
        <c:crosses val="autoZero"/>
        <c:auto val="1"/>
        <c:lblAlgn val="ctr"/>
        <c:lblOffset val="100"/>
      </c:catAx>
      <c:valAx>
        <c:axId val="100429824"/>
        <c:scaling>
          <c:orientation val="minMax"/>
        </c:scaling>
        <c:delete val="1"/>
        <c:axPos val="b"/>
        <c:numFmt formatCode="General" sourceLinked="1"/>
        <c:tickLblPos val="nextTo"/>
        <c:crossAx val="10041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097835460214663"/>
          <c:y val="5.5260355939888581E-2"/>
          <c:w val="0.16030440901779691"/>
          <c:h val="0.2250063434258968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"/>
          <c:y val="0"/>
          <c:w val="0.99501821600615903"/>
          <c:h val="0.6571435375354720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тяжелые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Иркутск</c:v>
                </c:pt>
                <c:pt idx="1">
                  <c:v>Ангарск</c:v>
                </c:pt>
                <c:pt idx="2">
                  <c:v>Усольский район</c:v>
                </c:pt>
                <c:pt idx="3">
                  <c:v>Чунский район</c:v>
                </c:pt>
                <c:pt idx="4">
                  <c:v>Шелеховский район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смертельные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Иркутск</c:v>
                </c:pt>
                <c:pt idx="1">
                  <c:v>Ангарск</c:v>
                </c:pt>
                <c:pt idx="2">
                  <c:v>Усольский район</c:v>
                </c:pt>
                <c:pt idx="3">
                  <c:v>Чунский район</c:v>
                </c:pt>
                <c:pt idx="4">
                  <c:v>Шелеховский район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групповые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Иркутск</c:v>
                </c:pt>
                <c:pt idx="1">
                  <c:v>Ангарск</c:v>
                </c:pt>
                <c:pt idx="2">
                  <c:v>Усольский район</c:v>
                </c:pt>
                <c:pt idx="3">
                  <c:v>Чунский район</c:v>
                </c:pt>
                <c:pt idx="4">
                  <c:v>Шелеховский район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axId val="108747776"/>
        <c:axId val="108765952"/>
      </c:barChart>
      <c:catAx>
        <c:axId val="10874777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8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8765952"/>
        <c:crosses val="autoZero"/>
        <c:auto val="1"/>
        <c:lblAlgn val="ctr"/>
        <c:lblOffset val="100"/>
      </c:catAx>
      <c:valAx>
        <c:axId val="108765952"/>
        <c:scaling>
          <c:orientation val="minMax"/>
        </c:scaling>
        <c:delete val="1"/>
        <c:axPos val="l"/>
        <c:numFmt formatCode="General" sourceLinked="1"/>
        <c:tickLblPos val="nextTo"/>
        <c:crossAx val="10874777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6216057292894877"/>
          <c:y val="3.2200832757852856E-2"/>
          <c:w val="0.11476595818060534"/>
          <c:h val="0.182407619394579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4492104703128327"/>
          <c:y val="2.4715694324360139E-2"/>
          <c:w val="0.51074725118819753"/>
          <c:h val="0.975284305675639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обрабатывающие производства</c:v>
                </c:pt>
                <c:pt idx="1">
                  <c:v>транспортировка и хранение</c:v>
                </c:pt>
                <c:pt idx="2">
                  <c:v>строительство</c:v>
                </c:pt>
                <c:pt idx="3">
                  <c:v>добыча полезных ископаемых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22</c:v>
                </c:pt>
                <c:pt idx="2">
                  <c:v>21</c:v>
                </c:pt>
                <c:pt idx="3">
                  <c:v>13</c:v>
                </c:pt>
              </c:numCache>
            </c:numRef>
          </c:val>
        </c:ser>
        <c:dLbls>
          <c:showVal val="1"/>
        </c:dLbls>
        <c:axId val="108967808"/>
        <c:axId val="108969344"/>
      </c:barChart>
      <c:catAx>
        <c:axId val="108967808"/>
        <c:scaling>
          <c:orientation val="minMax"/>
        </c:scaling>
        <c:axPos val="l"/>
        <c:tickLblPos val="nextTo"/>
        <c:txPr>
          <a:bodyPr anchor="ctr" anchorCtr="0"/>
          <a:lstStyle/>
          <a:p>
            <a:pPr>
              <a:defRPr sz="1400" b="1"/>
            </a:pPr>
            <a:endParaRPr lang="ru-RU"/>
          </a:p>
        </c:txPr>
        <c:crossAx val="108969344"/>
        <c:crosses val="autoZero"/>
        <c:lblAlgn val="ctr"/>
        <c:lblOffset val="100"/>
      </c:catAx>
      <c:valAx>
        <c:axId val="108969344"/>
        <c:scaling>
          <c:orientation val="minMax"/>
        </c:scaling>
        <c:delete val="1"/>
        <c:axPos val="b"/>
        <c:numFmt formatCode="General" sourceLinked="1"/>
        <c:tickLblPos val="nextTo"/>
        <c:crossAx val="108967808"/>
        <c:crosses val="autoZero"/>
        <c:crossBetween val="between"/>
      </c:valAx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2583731241737697"/>
          <c:y val="2.4715694324360139E-2"/>
          <c:w val="0.42983096448037894"/>
          <c:h val="0.975284305675639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обрабатывающие производства</c:v>
                </c:pt>
                <c:pt idx="1">
                  <c:v>сельское, лесное хозяйство, охота, рыболовство и рыбоводство </c:v>
                </c:pt>
                <c:pt idx="2">
                  <c:v>обеспечение электрической энергией, газом и паром; кондиционирование воздуха</c:v>
                </c:pt>
                <c:pt idx="3">
                  <c:v>транспортировка и хранение</c:v>
                </c:pt>
                <c:pt idx="4">
                  <c:v>строительство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Val val="1"/>
        </c:dLbls>
        <c:axId val="109089536"/>
        <c:axId val="109091072"/>
      </c:barChart>
      <c:catAx>
        <c:axId val="109089536"/>
        <c:scaling>
          <c:orientation val="minMax"/>
        </c:scaling>
        <c:axPos val="l"/>
        <c:tickLblPos val="nextTo"/>
        <c:txPr>
          <a:bodyPr anchor="ctr" anchorCtr="0"/>
          <a:lstStyle/>
          <a:p>
            <a:pPr>
              <a:defRPr sz="1400" b="1"/>
            </a:pPr>
            <a:endParaRPr lang="ru-RU"/>
          </a:p>
        </c:txPr>
        <c:crossAx val="109091072"/>
        <c:crosses val="autoZero"/>
        <c:lblAlgn val="ctr"/>
        <c:lblOffset val="100"/>
      </c:catAx>
      <c:valAx>
        <c:axId val="109091072"/>
        <c:scaling>
          <c:orientation val="minMax"/>
        </c:scaling>
        <c:delete val="1"/>
        <c:axPos val="b"/>
        <c:numFmt formatCode="General" sourceLinked="1"/>
        <c:tickLblPos val="nextTo"/>
        <c:crossAx val="109089536"/>
        <c:crosses val="autoZero"/>
        <c:crossBetween val="between"/>
      </c:valAx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7234444668181697"/>
          <c:y val="4.3977712495757359E-3"/>
          <c:w val="0.4992550776886554"/>
          <c:h val="0.9805224302312530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повреждения при чрезвычайных ситуациях природного, техногенного, криминогенного и иного характера</c:v>
                </c:pt>
                <c:pt idx="1">
                  <c:v>утопление и погружение в воду</c:v>
                </c:pt>
                <c:pt idx="2">
                  <c:v>повреждения в результате противоправных действий других лиц</c:v>
                </c:pt>
                <c:pt idx="3">
                  <c:v>воздействие дыма, огня и пламени</c:v>
                </c:pt>
                <c:pt idx="4">
                  <c:v>воздействие электрического тока</c:v>
                </c:pt>
                <c:pt idx="5">
                  <c:v>попадание инородного предмета в тело человека </c:v>
                </c:pt>
                <c:pt idx="6">
                  <c:v>воздействие других неклассифицированных травмирующих факторов</c:v>
                </c:pt>
                <c:pt idx="7">
                  <c:v>воздействие вредных веществ</c:v>
                </c:pt>
                <c:pt idx="8">
                  <c:v>падение, обрушение, обвалы предметов, материалов, земли и пр.</c:v>
                </c:pt>
                <c:pt idx="9">
                  <c:v>воздействие движущихся, разлетающихся, вращающихся предметов, деталей, машин и т.д.</c:v>
                </c:pt>
                <c:pt idx="10">
                  <c:v>транспортные происшествия</c:v>
                </c:pt>
                <c:pt idx="11">
                  <c:v>падение пострадавшего с высоты 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27</c:v>
                </c:pt>
                <c:pt idx="10">
                  <c:v>32</c:v>
                </c:pt>
                <c:pt idx="11">
                  <c:v>35</c:v>
                </c:pt>
              </c:numCache>
            </c:numRef>
          </c:val>
        </c:ser>
        <c:dLbls>
          <c:showVal val="1"/>
        </c:dLbls>
        <c:axId val="109206528"/>
        <c:axId val="109208320"/>
      </c:barChart>
      <c:catAx>
        <c:axId val="10920652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 baseline="0"/>
            </a:pPr>
            <a:endParaRPr lang="ru-RU"/>
          </a:p>
        </c:txPr>
        <c:crossAx val="109208320"/>
        <c:crosses val="autoZero"/>
        <c:auto val="1"/>
        <c:lblAlgn val="ctr"/>
        <c:lblOffset val="100"/>
      </c:catAx>
      <c:valAx>
        <c:axId val="109208320"/>
        <c:scaling>
          <c:orientation val="minMax"/>
        </c:scaling>
        <c:delete val="1"/>
        <c:axPos val="b"/>
        <c:numFmt formatCode="General" sourceLinked="1"/>
        <c:tickLblPos val="nextTo"/>
        <c:crossAx val="1092065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7172212441665418"/>
          <c:y val="2.3174155078568306E-2"/>
          <c:w val="0.52827787558334582"/>
          <c:h val="0.961746022057287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воздействие движущихся, разлетающихся, вращающихся предметов, деталей, машин и т.д.</c:v>
                </c:pt>
                <c:pt idx="1">
                  <c:v>воздействие электрического тока</c:v>
                </c:pt>
                <c:pt idx="2">
                  <c:v>попадание инородного предмета в тело человека </c:v>
                </c:pt>
                <c:pt idx="3">
                  <c:v>падение, обрушение, обвалы предметов, материалов, земли и пр.</c:v>
                </c:pt>
                <c:pt idx="4">
                  <c:v>транспортные происшествия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Val val="1"/>
        </c:dLbls>
        <c:axId val="108990464"/>
        <c:axId val="108992000"/>
      </c:barChart>
      <c:catAx>
        <c:axId val="10899046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 baseline="0"/>
            </a:pPr>
            <a:endParaRPr lang="ru-RU"/>
          </a:p>
        </c:txPr>
        <c:crossAx val="108992000"/>
        <c:crosses val="autoZero"/>
        <c:auto val="1"/>
        <c:lblAlgn val="ctr"/>
        <c:lblOffset val="100"/>
      </c:catAx>
      <c:valAx>
        <c:axId val="108992000"/>
        <c:scaling>
          <c:orientation val="minMax"/>
        </c:scaling>
        <c:delete val="1"/>
        <c:axPos val="b"/>
        <c:numFmt formatCode="General" sourceLinked="1"/>
        <c:tickLblPos val="nextTo"/>
        <c:crossAx val="1089904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0685764561487734"/>
          <c:y val="2.480363625213541E-2"/>
          <c:w val="0.40347253902021635"/>
          <c:h val="0.945432000245301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нарушение работником трудового распорядка и дисциплины труда</c:v>
                </c:pt>
                <c:pt idx="1">
                  <c:v>нарушение технологического процесса</c:v>
                </c:pt>
                <c:pt idx="2">
                  <c:v>нарушения правил дорожного движения</c:v>
                </c:pt>
                <c:pt idx="3">
                  <c:v>неудовлетворительная организация производства работ</c:v>
                </c:pt>
                <c:pt idx="4">
                  <c:v>прочие причины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20</c:v>
                </c:pt>
                <c:pt idx="3">
                  <c:v>22</c:v>
                </c:pt>
                <c:pt idx="4">
                  <c:v>34</c:v>
                </c:pt>
              </c:numCache>
            </c:numRef>
          </c:val>
        </c:ser>
        <c:dLbls>
          <c:showVal val="1"/>
        </c:dLbls>
        <c:axId val="109558400"/>
        <c:axId val="109646208"/>
      </c:barChart>
      <c:catAx>
        <c:axId val="10955840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9646208"/>
        <c:crosses val="autoZero"/>
        <c:auto val="1"/>
        <c:lblAlgn val="ctr"/>
        <c:lblOffset val="100"/>
      </c:catAx>
      <c:valAx>
        <c:axId val="109646208"/>
        <c:scaling>
          <c:orientation val="minMax"/>
        </c:scaling>
        <c:delete val="1"/>
        <c:axPos val="b"/>
        <c:numFmt formatCode="0" sourceLinked="1"/>
        <c:tickLblPos val="nextTo"/>
        <c:crossAx val="1095584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9125510047934595"/>
          <c:y val="2.4803648328182132E-2"/>
          <c:w val="0.38655108557775142"/>
          <c:h val="0.945432000245301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Лист1!$A$2:$A$8</c:f>
              <c:strCache>
                <c:ptCount val="7"/>
                <c:pt idx="0">
                  <c:v>нарушение работником трудового распорядка и дисциплины труда</c:v>
                </c:pt>
                <c:pt idx="1">
                  <c:v>неприменение работником средств индивидуальной защиты</c:v>
                </c:pt>
                <c:pt idx="2">
                  <c:v>нарушения правил дорожного движения</c:v>
                </c:pt>
                <c:pt idx="3">
                  <c:v>нарушение технологического процесса</c:v>
                </c:pt>
                <c:pt idx="4">
                  <c:v>эксплуатация неисправных машин, механизмов, оборудования</c:v>
                </c:pt>
                <c:pt idx="5">
                  <c:v>несовершенство технологического процесса</c:v>
                </c:pt>
                <c:pt idx="6">
                  <c:v>неудовлетворительная организация производства работ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 formatCode="General">
                  <c:v>1</c:v>
                </c:pt>
                <c:pt idx="4" formatCode="General">
                  <c:v>1</c:v>
                </c:pt>
                <c:pt idx="5" formatCode="General">
                  <c:v>1</c:v>
                </c:pt>
                <c:pt idx="6" formatCode="General">
                  <c:v>3</c:v>
                </c:pt>
              </c:numCache>
            </c:numRef>
          </c:val>
        </c:ser>
        <c:dLbls>
          <c:showVal val="1"/>
        </c:dLbls>
        <c:axId val="109593344"/>
        <c:axId val="109594880"/>
      </c:barChart>
      <c:catAx>
        <c:axId val="10959334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9594880"/>
        <c:crosses val="autoZero"/>
        <c:auto val="1"/>
        <c:lblAlgn val="ctr"/>
        <c:lblOffset val="100"/>
      </c:catAx>
      <c:valAx>
        <c:axId val="109594880"/>
        <c:scaling>
          <c:orientation val="minMax"/>
        </c:scaling>
        <c:delete val="1"/>
        <c:axPos val="b"/>
        <c:numFmt formatCode="0" sourceLinked="1"/>
        <c:tickLblPos val="nextTo"/>
        <c:crossAx val="1095933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95BCE-56B1-43A1-8F84-308F63B39AA9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A8045-DCD7-4E8F-9AE0-02D7BD8B9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CDF4-F2F1-4BBC-94CF-BCDE59CC8BAA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BF16D-FD99-4D1F-BAB3-F6E076E09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626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810" y="234000"/>
            <a:ext cx="7577266" cy="8868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332817"/>
            <a:ext cx="1210058" cy="463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533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7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41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615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833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61" y="2007232"/>
            <a:ext cx="8640366" cy="996871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61" y="3403592"/>
            <a:ext cx="8640366" cy="965208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270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60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61" y="2007232"/>
            <a:ext cx="8640366" cy="996871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61" y="3403592"/>
            <a:ext cx="8640366" cy="965208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11520488" cy="6480000"/>
          </a:xfrm>
          <a:prstGeom prst="rect">
            <a:avLst/>
          </a:prstGeom>
          <a:blipFill dpi="0" rotWithShape="1">
            <a:blip r:embed="rId3" cstate="print">
              <a:alphaModFix amt="21000"/>
            </a:blip>
            <a:srcRect/>
            <a:stretch>
              <a:fillRect l="2" t="3" r="2" b="-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345010"/>
            <a:ext cx="1109474" cy="438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415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3" y="345010"/>
            <a:ext cx="1109474" cy="4378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810" y="345010"/>
            <a:ext cx="7577266" cy="8868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94889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958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45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10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88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82B36-C70E-46E3-9B3A-2891A625969F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52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3482" y="3329345"/>
            <a:ext cx="10247312" cy="1182270"/>
          </a:xfrm>
        </p:spPr>
        <p:txBody>
          <a:bodyPr>
            <a:normAutofit fontScale="90000"/>
          </a:bodyPr>
          <a:lstStyle/>
          <a:p>
            <a:r>
              <a:rPr lang="ru-RU" sz="4100" kern="0" dirty="0" smtClean="0">
                <a:solidFill>
                  <a:srgbClr val="212935"/>
                </a:solidFill>
              </a:rPr>
              <a:t>О производственном травматизме </a:t>
            </a:r>
            <a:br>
              <a:rPr lang="ru-RU" sz="4100" kern="0" dirty="0" smtClean="0">
                <a:solidFill>
                  <a:srgbClr val="212935"/>
                </a:solidFill>
              </a:rPr>
            </a:br>
            <a:r>
              <a:rPr lang="ru-RU" sz="4100" kern="0" dirty="0" smtClean="0">
                <a:solidFill>
                  <a:srgbClr val="212935"/>
                </a:solidFill>
              </a:rPr>
              <a:t>и профессиональной заболеваемости </a:t>
            </a:r>
            <a:br>
              <a:rPr lang="ru-RU" sz="4100" kern="0" dirty="0" smtClean="0">
                <a:solidFill>
                  <a:srgbClr val="212935"/>
                </a:solidFill>
              </a:rPr>
            </a:br>
            <a:r>
              <a:rPr lang="ru-RU" sz="4100" kern="0" dirty="0" smtClean="0">
                <a:solidFill>
                  <a:srgbClr val="212935"/>
                </a:solidFill>
              </a:rPr>
              <a:t>в Иркутской области </a:t>
            </a:r>
            <a:br>
              <a:rPr lang="ru-RU" sz="4100" kern="0" dirty="0" smtClean="0">
                <a:solidFill>
                  <a:srgbClr val="212935"/>
                </a:solidFill>
              </a:rPr>
            </a:br>
            <a:r>
              <a:rPr lang="ru-RU" sz="4100" kern="0" dirty="0" smtClean="0">
                <a:solidFill>
                  <a:srgbClr val="212935"/>
                </a:solidFill>
              </a:rPr>
              <a:t>в 2023 году </a:t>
            </a:r>
            <a:r>
              <a:rPr lang="ru-RU" dirty="0" smtClean="0">
                <a:solidFill>
                  <a:srgbClr val="212935"/>
                </a:solidFill>
              </a:rPr>
              <a:t>и 1 квартале 2024 года</a:t>
            </a:r>
            <a:endParaRPr lang="ru-RU" sz="4100" dirty="0">
              <a:solidFill>
                <a:srgbClr val="212935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5123" y="5028134"/>
            <a:ext cx="5484713" cy="0"/>
          </a:xfrm>
          <a:prstGeom prst="line">
            <a:avLst/>
          </a:prstGeom>
          <a:ln w="28575" cmpd="sng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57674" y="2078407"/>
            <a:ext cx="2628900" cy="60016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МИНИСТЕРСТВО ТРУДА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И ЗАНЯТОСТИ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ИРКУТСКОЙ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39" y="459917"/>
            <a:ext cx="1191770" cy="16184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165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58" y="234000"/>
            <a:ext cx="9291918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</a:t>
            </a:r>
            <a:r>
              <a:rPr lang="ru-RU" sz="1400" dirty="0" smtClean="0"/>
              <a:t>по данным ГИТ</a:t>
            </a:r>
            <a:r>
              <a:rPr lang="ru-RU" dirty="0" smtClean="0"/>
              <a:t>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grpSp>
        <p:nvGrpSpPr>
          <p:cNvPr id="4" name="Группа 13"/>
          <p:cNvGrpSpPr/>
          <p:nvPr/>
        </p:nvGrpSpPr>
        <p:grpSpPr>
          <a:xfrm>
            <a:off x="334525" y="797207"/>
            <a:ext cx="4679576" cy="1518298"/>
            <a:chOff x="8576687" y="889213"/>
            <a:chExt cx="4189034" cy="1222966"/>
          </a:xfrm>
        </p:grpSpPr>
        <p:sp>
          <p:nvSpPr>
            <p:cNvPr id="27" name="Прямоугольник с двумя скругленными противолежащими углами 26"/>
            <p:cNvSpPr/>
            <p:nvPr/>
          </p:nvSpPr>
          <p:spPr>
            <a:xfrm>
              <a:off x="8589780" y="889213"/>
              <a:ext cx="4044584" cy="675873"/>
            </a:xfrm>
            <a:prstGeom prst="round2DiagRect">
              <a:avLst>
                <a:gd name="adj1" fmla="val 48905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В 2023 году </a:t>
              </a: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ВСЕГО 126 НЕСЧАСТНЫХ</a:t>
              </a:r>
              <a:r>
                <a:rPr lang="ru-RU" sz="1200" b="1" spc="-5" dirty="0" smtClean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СЛУЧАЕВ</a:t>
              </a:r>
              <a:endParaRPr lang="ru-RU" sz="1200" dirty="0">
                <a:cs typeface="Calibri"/>
              </a:endParaRPr>
            </a:p>
          </p:txBody>
        </p:sp>
        <p:sp>
          <p:nvSpPr>
            <p:cNvPr id="29" name="object 217"/>
            <p:cNvSpPr txBox="1"/>
            <p:nvPr/>
          </p:nvSpPr>
          <p:spPr>
            <a:xfrm>
              <a:off x="8576687" y="1705194"/>
              <a:ext cx="4189034" cy="4069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КОЛИЧЕСТВО  НЕСЧАСТНЫХ СЛУЧАЕВ НА ПРОИЗВОДСТВЕ  С ТЯЖЕЛЫМИ  ПОСЛЕДСТВИЯМИ </a:t>
              </a:r>
              <a:r>
                <a:rPr lang="ru-RU" sz="1600" b="1" spc="-10" dirty="0" smtClean="0">
                  <a:solidFill>
                    <a:srgbClr val="212935"/>
                  </a:solidFill>
                  <a:latin typeface="Calibri"/>
                  <a:cs typeface="Calibri"/>
                </a:rPr>
                <a:t>:</a:t>
              </a:r>
              <a:endParaRPr sz="1600" dirty="0">
                <a:solidFill>
                  <a:srgbClr val="212935"/>
                </a:solidFill>
                <a:latin typeface="Calibri"/>
                <a:cs typeface="Calibri"/>
              </a:endParaRPr>
            </a:p>
          </p:txBody>
        </p:sp>
      </p:grpSp>
      <p:graphicFrame>
        <p:nvGraphicFramePr>
          <p:cNvPr id="17" name="Диаграмма 16"/>
          <p:cNvGraphicFramePr/>
          <p:nvPr/>
        </p:nvGraphicFramePr>
        <p:xfrm>
          <a:off x="0" y="2576174"/>
          <a:ext cx="4933888" cy="313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217"/>
          <p:cNvSpPr txBox="1"/>
          <p:nvPr/>
        </p:nvSpPr>
        <p:spPr>
          <a:xfrm>
            <a:off x="219872" y="5283838"/>
            <a:ext cx="467957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ОБЩЕЕ КОЛИЧЕСТВО  ПОГИБШИХ НА ПРОИЗВОДСТВЕ </a:t>
            </a:r>
            <a:r>
              <a:rPr lang="ru-RU" sz="1600" b="1" spc="-10" dirty="0" smtClean="0">
                <a:solidFill>
                  <a:srgbClr val="212935"/>
                </a:solidFill>
                <a:latin typeface="Calibri"/>
                <a:cs typeface="Calibri"/>
              </a:rPr>
              <a:t>: </a:t>
            </a:r>
            <a:r>
              <a:rPr lang="ru-RU" sz="2000" b="1" spc="-10" dirty="0" smtClean="0">
                <a:solidFill>
                  <a:srgbClr val="212935"/>
                </a:solidFill>
                <a:latin typeface="Calibri"/>
                <a:cs typeface="Calibri"/>
              </a:rPr>
              <a:t>32 человека</a:t>
            </a:r>
            <a:endParaRPr sz="1600" dirty="0">
              <a:solidFill>
                <a:srgbClr val="212935"/>
              </a:solidFill>
              <a:latin typeface="Calibri"/>
              <a:cs typeface="Calibri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501299" y="1286491"/>
            <a:ext cx="4518211" cy="839088"/>
          </a:xfrm>
          <a:prstGeom prst="round2DiagRect">
            <a:avLst>
              <a:gd name="adj1" fmla="val 48905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FFFFFF"/>
                </a:solidFill>
                <a:cs typeface="Calibri"/>
              </a:rPr>
              <a:t>В 1 квартале 2024 года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FFFFFF"/>
                </a:solidFill>
                <a:cs typeface="Calibri"/>
              </a:rPr>
              <a:t>ВСЕГО 9 НЕСЧАСТНЫХ</a:t>
            </a:r>
            <a:r>
              <a:rPr lang="ru-RU" sz="1200" b="1" spc="-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2000" b="1" spc="-5" dirty="0" smtClean="0">
                <a:solidFill>
                  <a:srgbClr val="FFFFFF"/>
                </a:solidFill>
                <a:cs typeface="Calibri"/>
              </a:rPr>
              <a:t>СЛУЧАЕВ</a:t>
            </a:r>
            <a:endParaRPr lang="ru-RU" sz="1200" dirty="0">
              <a:cs typeface="Calibri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6055895" y="2407732"/>
          <a:ext cx="4933888" cy="313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642" y="217958"/>
            <a:ext cx="9291918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</a:t>
            </a:r>
            <a:r>
              <a:rPr lang="ru-RU" sz="1400" dirty="0" smtClean="0"/>
              <a:t>по данным ГИТ</a:t>
            </a:r>
            <a:r>
              <a:rPr lang="ru-RU" dirty="0" smtClean="0"/>
              <a:t>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3369" y="657253"/>
            <a:ext cx="8245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несчастных случаев на производстве в 2024 году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разрезе муниципальных образований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61365" y="1069145"/>
          <a:ext cx="11134164" cy="523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Диаграмма 238"/>
          <p:cNvGraphicFramePr/>
          <p:nvPr/>
        </p:nvGraphicFramePr>
        <p:xfrm>
          <a:off x="0" y="1565832"/>
          <a:ext cx="5518483" cy="3359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4000"/>
            <a:ext cx="9291918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</a:t>
            </a:r>
            <a:r>
              <a:rPr lang="ru-RU" sz="1400" dirty="0" smtClean="0"/>
              <a:t>по данным ГИТ</a:t>
            </a:r>
            <a:r>
              <a:rPr lang="ru-RU" dirty="0" smtClean="0"/>
              <a:t>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6373" y="1212116"/>
            <a:ext cx="1251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 smtClean="0"/>
              <a:t>В 2023 году</a:t>
            </a:r>
            <a:endParaRPr lang="ru-RU" sz="1600" b="1" dirty="0">
              <a:latin typeface="Century Gothic"/>
              <a:cs typeface="Century Gothic"/>
            </a:endParaRPr>
          </a:p>
        </p:txBody>
      </p:sp>
      <p:sp>
        <p:nvSpPr>
          <p:cNvPr id="47" name="object 64"/>
          <p:cNvSpPr txBox="1"/>
          <p:nvPr/>
        </p:nvSpPr>
        <p:spPr>
          <a:xfrm>
            <a:off x="2461756" y="729355"/>
            <a:ext cx="644114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latin typeface="Century Gothic"/>
                <a:cs typeface="Century Gothic"/>
              </a:rPr>
              <a:t>Распределение несчастных случаев по видам деятельности</a:t>
            </a:r>
            <a:endParaRPr sz="1600" dirty="0">
              <a:latin typeface="Century Gothic"/>
              <a:cs typeface="Century Gothic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502442" y="1621978"/>
          <a:ext cx="5807241" cy="412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24140" y="1204095"/>
            <a:ext cx="2302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 smtClean="0"/>
              <a:t>В  1 квартале 2024 года</a:t>
            </a:r>
            <a:endParaRPr lang="ru-RU" sz="1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Диаграмма 240"/>
          <p:cNvGraphicFramePr/>
          <p:nvPr/>
        </p:nvGraphicFramePr>
        <p:xfrm>
          <a:off x="0" y="1520915"/>
          <a:ext cx="6817895" cy="473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10" y="234000"/>
            <a:ext cx="8929404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(ПО ДАННЫМ ГИТ)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14" name="object 33"/>
          <p:cNvSpPr txBox="1"/>
          <p:nvPr/>
        </p:nvSpPr>
        <p:spPr>
          <a:xfrm>
            <a:off x="256674" y="664035"/>
            <a:ext cx="945798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973070" algn="l"/>
              </a:tabLst>
            </a:pPr>
            <a:r>
              <a:rPr lang="ru-RU" sz="2000" b="1" dirty="0" smtClean="0">
                <a:latin typeface="Century Gothic"/>
                <a:cs typeface="Century Gothic"/>
              </a:rPr>
              <a:t>РАСПРЕДЕЛЕНИЕ НЕСЧАСТНЫХ СЛУЧАЕВ ПО ВИДАМ ПРОИСШЕСТВИЙ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3426" y="1147948"/>
            <a:ext cx="1251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 smtClean="0"/>
              <a:t>В 2023 году</a:t>
            </a:r>
            <a:endParaRPr lang="ru-RU" sz="1600" b="1" dirty="0">
              <a:latin typeface="Century Gothic"/>
              <a:cs typeface="Century Gothic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56224" y="1621190"/>
            <a:ext cx="2302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 smtClean="0"/>
              <a:t>В  1 квартале 2024 года</a:t>
            </a:r>
            <a:endParaRPr lang="ru-RU" sz="1600" b="1" dirty="0">
              <a:latin typeface="Century Gothic"/>
              <a:cs typeface="Century Gothic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967662" y="2133601"/>
          <a:ext cx="5552826" cy="394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10" y="234000"/>
            <a:ext cx="8929404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(ПО ДАННЫМ ГИТ)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57" y="522308"/>
            <a:ext cx="7044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 smtClean="0"/>
              <a:t>(на 01.01.2024 года)</a:t>
            </a:r>
            <a:endParaRPr lang="ru-RU" sz="1200" dirty="0">
              <a:latin typeface="Century Gothic"/>
              <a:cs typeface="Century Gothic"/>
            </a:endParaRPr>
          </a:p>
        </p:txBody>
      </p:sp>
      <p:sp>
        <p:nvSpPr>
          <p:cNvPr id="15" name="object 33"/>
          <p:cNvSpPr txBox="1"/>
          <p:nvPr/>
        </p:nvSpPr>
        <p:spPr>
          <a:xfrm>
            <a:off x="3247393" y="678324"/>
            <a:ext cx="426951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2973070" algn="l"/>
              </a:tabLst>
            </a:pPr>
            <a:r>
              <a:rPr lang="ru-RU" sz="1800" b="1" dirty="0" smtClean="0">
                <a:latin typeface="Century Gothic"/>
                <a:cs typeface="Century Gothic"/>
              </a:rPr>
              <a:t>ПРИЧИНЫ НЕСЧАСТНЫХ СЛУЧАЕВ </a:t>
            </a:r>
            <a:endParaRPr sz="1800" dirty="0">
              <a:latin typeface="Century Gothic"/>
              <a:cs typeface="Century Gothic"/>
            </a:endParaRPr>
          </a:p>
        </p:txBody>
      </p:sp>
      <p:graphicFrame>
        <p:nvGraphicFramePr>
          <p:cNvPr id="242" name="Диаграмма 241"/>
          <p:cNvGraphicFramePr/>
          <p:nvPr/>
        </p:nvGraphicFramePr>
        <p:xfrm>
          <a:off x="193922" y="1989221"/>
          <a:ext cx="5789783" cy="410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435383" y="1540978"/>
            <a:ext cx="2302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 smtClean="0"/>
              <a:t>В  1 квартале 2024 года</a:t>
            </a:r>
            <a:endParaRPr lang="ru-RU" sz="1600" b="1" dirty="0">
              <a:latin typeface="Century Gothic"/>
              <a:cs typeface="Century Gothic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59606" y="1535273"/>
            <a:ext cx="1508184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b="1" dirty="0" smtClean="0"/>
              <a:t>В 2023 году</a:t>
            </a:r>
            <a:endParaRPr lang="ru-RU" sz="1600" b="1" dirty="0">
              <a:latin typeface="Century Gothic"/>
              <a:cs typeface="Century Gothic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096000" y="1933074"/>
          <a:ext cx="5149516" cy="4354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4000"/>
            <a:ext cx="9291918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</a:t>
            </a:r>
            <a:r>
              <a:rPr lang="ru-RU" sz="1400" dirty="0" smtClean="0"/>
              <a:t>по данным ГИТ в 2023 году</a:t>
            </a:r>
            <a:r>
              <a:rPr lang="ru-RU" dirty="0" smtClean="0"/>
              <a:t>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272716" y="568859"/>
            <a:ext cx="9214184" cy="377626"/>
          </a:xfrm>
          <a:prstGeom prst="round2DiagRect">
            <a:avLst>
              <a:gd name="adj1" fmla="val 48905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/>
              <a:t>Анализ несчастных случаев на производстве со смертельным исходом</a:t>
            </a:r>
            <a:endParaRPr lang="ru-RU" sz="1200" dirty="0">
              <a:cs typeface="Calibri"/>
            </a:endParaRPr>
          </a:p>
        </p:txBody>
      </p:sp>
      <p:sp>
        <p:nvSpPr>
          <p:cNvPr id="13" name="object 217"/>
          <p:cNvSpPr txBox="1"/>
          <p:nvPr/>
        </p:nvSpPr>
        <p:spPr>
          <a:xfrm>
            <a:off x="344906" y="961994"/>
            <a:ext cx="90011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Количество смертельных несчастных случаев в организациях по видам деятельности</a:t>
            </a:r>
            <a:endParaRPr sz="1600" dirty="0">
              <a:solidFill>
                <a:srgbClr val="212935"/>
              </a:solidFill>
              <a:latin typeface="Calibri"/>
              <a:cs typeface="Calibri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99286" y="1251284"/>
          <a:ext cx="10978313" cy="5228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9" y="233999"/>
            <a:ext cx="9184341" cy="734189"/>
          </a:xfrm>
        </p:spPr>
        <p:txBody>
          <a:bodyPr/>
          <a:lstStyle/>
          <a:p>
            <a:r>
              <a:rPr lang="ru-RU" sz="1800" dirty="0" smtClean="0"/>
              <a:t>ИНФОРМАЦИЯ О ПРОФЕССИОНАЛЬНОЙ ЗАБОЛЕВАЕМОСТИ НА ТЕРРИТОРИИ ИРКУТСКОЙ ОБЛАСТИ </a:t>
            </a:r>
            <a:br>
              <a:rPr lang="ru-RU" sz="1800" dirty="0" smtClean="0"/>
            </a:br>
            <a:r>
              <a:rPr lang="ru-RU" sz="1600" dirty="0" smtClean="0"/>
              <a:t>(по данным управления </a:t>
            </a:r>
            <a:r>
              <a:rPr lang="ru-RU" sz="1600" dirty="0" err="1" smtClean="0"/>
              <a:t>Роспотребнадзора</a:t>
            </a:r>
            <a:r>
              <a:rPr lang="ru-RU" sz="1600" dirty="0" smtClean="0"/>
              <a:t> по Иркутской области)</a:t>
            </a:r>
            <a:r>
              <a:rPr lang="ru-RU" sz="1800" dirty="0" smtClean="0"/>
              <a:t>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29388" y="1521285"/>
          <a:ext cx="4908885" cy="434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47311" y="1262557"/>
            <a:ext cx="216591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b="1" dirty="0" smtClean="0"/>
              <a:t>В 2021-2023 г.г.</a:t>
            </a:r>
            <a:endParaRPr lang="ru-RU" sz="1600" b="1" dirty="0">
              <a:latin typeface="Century Gothic"/>
              <a:cs typeface="Century Gothic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84098" y="1252221"/>
            <a:ext cx="2302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 smtClean="0"/>
              <a:t>В  1 квартале 2024 года</a:t>
            </a:r>
            <a:endParaRPr lang="ru-RU" sz="1600" b="1" dirty="0">
              <a:latin typeface="Century Gothic"/>
              <a:cs typeface="Century Gothic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542547" y="1593474"/>
          <a:ext cx="3924884" cy="434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7204</TotalTime>
  <Words>189</Words>
  <Application>Microsoft Office PowerPoint</Application>
  <PresentationFormat>Произвольный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Calibri</vt:lpstr>
      <vt:lpstr>Arial Narrow</vt:lpstr>
      <vt:lpstr>Times New Roman</vt:lpstr>
      <vt:lpstr>Calibri Light</vt:lpstr>
      <vt:lpstr>Тема Office</vt:lpstr>
      <vt:lpstr>О производственном травматизме  и профессиональной заболеваемости  в Иркутской области  в 2023 году и 1 квартале 2024 года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 в 2023 году)  </vt:lpstr>
      <vt:lpstr>ИНФОРМАЦИЯ О ПРОФЕССИОНАЛЬНОЙ ЗАБОЛЕВАЕМОСТИ НА ТЕРРИТОРИИ ИРКУТСКОЙ ОБЛАСТИ  (по данным управления Роспотребнадзора по Иркутской области)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AGATA</dc:creator>
  <cp:lastModifiedBy>n.tsvetkun</cp:lastModifiedBy>
  <cp:revision>318</cp:revision>
  <dcterms:created xsi:type="dcterms:W3CDTF">2022-04-09T02:58:00Z</dcterms:created>
  <dcterms:modified xsi:type="dcterms:W3CDTF">2024-05-24T07:55:55Z</dcterms:modified>
</cp:coreProperties>
</file>